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8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9" r:id="rId16"/>
    <p:sldId id="278" r:id="rId17"/>
    <p:sldId id="280" r:id="rId18"/>
    <p:sldId id="281" r:id="rId19"/>
    <p:sldId id="283" r:id="rId20"/>
    <p:sldId id="282" r:id="rId21"/>
    <p:sldId id="284" r:id="rId22"/>
    <p:sldId id="285" r:id="rId23"/>
    <p:sldId id="288" r:id="rId24"/>
    <p:sldId id="265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6808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b65b58cc5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4b65b58cc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999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82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b65b58cc5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4b65b58cc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09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769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650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5831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b65b58cc5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4b65b58cc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064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922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34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627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082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57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530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4b8dbec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24b8dbec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b8dbecaf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4b8dbecaf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b65b58cc5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4b65b58cc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41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39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87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b65b58c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b65b58c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98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Calibri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20" y="344488"/>
            <a:ext cx="2418080" cy="53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>
            <a:spLocks noGrp="1"/>
          </p:cNvSpPr>
          <p:nvPr>
            <p:ph type="pic" idx="3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42" name="Google Shape;342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3" name="Google Shape;34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0" name="Google Shape;35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манда">
  <p:cSld name="Команда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29" name="Google Shape;29;p3"/>
          <p:cNvSpPr>
            <a:spLocks noGrp="1"/>
          </p:cNvSpPr>
          <p:nvPr>
            <p:ph type="pic" idx="3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30" name="Google Shape;30;p3"/>
          <p:cNvSpPr>
            <a:spLocks noGrp="1"/>
          </p:cNvSpPr>
          <p:nvPr>
            <p:ph type="pic" idx="4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3"/>
          <p:cNvSpPr>
            <a:spLocks noGrp="1"/>
          </p:cNvSpPr>
          <p:nvPr>
            <p:ph type="pic" idx="5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32" name="Google Shape;32;p3"/>
          <p:cNvSpPr>
            <a:spLocks noGrp="1"/>
          </p:cNvSpPr>
          <p:nvPr>
            <p:ph type="pic" idx="6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>
            <a:spLocks noGrp="1"/>
          </p:cNvSpPr>
          <p:nvPr>
            <p:ph type="body" idx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7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>
            <a:spLocks noGrp="1"/>
          </p:cNvSpPr>
          <p:nvPr>
            <p:ph type="body" idx="8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9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>
            <a:spLocks noGrp="1"/>
          </p:cNvSpPr>
          <p:nvPr>
            <p:ph type="body" idx="13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14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>
            <a:spLocks noGrp="1"/>
          </p:cNvSpPr>
          <p:nvPr>
            <p:ph type="body" idx="15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6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>
            <a:spLocks noGrp="1"/>
          </p:cNvSpPr>
          <p:nvPr>
            <p:ph type="body" idx="17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body" idx="18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5" name="Google Shape;45;p3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6" name="Google Shape;46;p3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74;p3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3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_1">
  <p:cSld name="Содержание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2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3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4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"/>
          <p:cNvSpPr txBox="1">
            <a:spLocks noGrp="1"/>
          </p:cNvSpPr>
          <p:nvPr>
            <p:ph type="body" idx="5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6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body" idx="7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8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9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3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4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15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6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7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8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body" idx="19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body" idx="20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body" idx="21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4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102" name="Google Shape;102;p4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03" name="Google Shape;103;p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104" name="Google Shape;104;p4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4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облема и решение">
  <p:cSld name="Проблема и решение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6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6"/>
          <p:cNvSpPr>
            <a:spLocks noGrp="1"/>
          </p:cNvSpPr>
          <p:nvPr>
            <p:ph type="body" idx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"/>
          <p:cNvSpPr>
            <a:spLocks noGrp="1"/>
          </p:cNvSpPr>
          <p:nvPr>
            <p:ph type="body" idx="2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"/>
          <p:cNvSpPr>
            <a:spLocks noGrp="1"/>
          </p:cNvSpPr>
          <p:nvPr>
            <p:ph type="body" idx="3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203" name="Google Shape;203;p6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04" name="Google Shape;204;p6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2" name="Google Shape;232;p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6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"/>
          <p:cNvSpPr>
            <a:spLocks noGrp="1"/>
          </p:cNvSpPr>
          <p:nvPr>
            <p:ph type="body" idx="4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"/>
          <p:cNvSpPr>
            <a:spLocks noGrp="1"/>
          </p:cNvSpPr>
          <p:nvPr>
            <p:ph type="body" idx="5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6"/>
          <p:cNvSpPr>
            <a:spLocks noGrp="1"/>
          </p:cNvSpPr>
          <p:nvPr>
            <p:ph type="body" idx="6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графии">
  <p:cSld name="Фотографии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2" name="Google Shape;242;p7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"/>
          <p:cNvSpPr>
            <a:spLocks noGrp="1"/>
          </p:cNvSpPr>
          <p:nvPr>
            <p:ph type="pic" idx="2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7"/>
          <p:cNvSpPr>
            <a:spLocks noGrp="1"/>
          </p:cNvSpPr>
          <p:nvPr>
            <p:ph type="pic" idx="3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7"/>
          <p:cNvSpPr>
            <a:spLocks noGrp="1"/>
          </p:cNvSpPr>
          <p:nvPr>
            <p:ph type="pic" idx="4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7"/>
          <p:cNvSpPr txBox="1">
            <a:spLocks noGrp="1"/>
          </p:cNvSpPr>
          <p:nvPr>
            <p:ph type="body" idx="1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7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250" name="Google Shape;250;p7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51" name="Google Shape;251;p7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252" name="Google Shape;252;p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" name="Google Shape;279;p7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дии">
  <p:cSld name="Стадии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8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8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5" name="Google Shape;285;p8"/>
          <p:cNvSpPr>
            <a:spLocks noGrp="1"/>
          </p:cNvSpPr>
          <p:nvPr>
            <p:ph type="body" idx="1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8"/>
          <p:cNvSpPr txBox="1">
            <a:spLocks noGrp="1"/>
          </p:cNvSpPr>
          <p:nvPr>
            <p:ph type="body" idx="2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8"/>
          <p:cNvSpPr>
            <a:spLocks noGrp="1"/>
          </p:cNvSpPr>
          <p:nvPr>
            <p:ph type="body" idx="3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8"/>
          <p:cNvSpPr txBox="1">
            <a:spLocks noGrp="1"/>
          </p:cNvSpPr>
          <p:nvPr>
            <p:ph type="body" idx="4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8"/>
          <p:cNvSpPr>
            <a:spLocks noGrp="1"/>
          </p:cNvSpPr>
          <p:nvPr>
            <p:ph type="body" idx="5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8"/>
          <p:cNvSpPr txBox="1">
            <a:spLocks noGrp="1"/>
          </p:cNvSpPr>
          <p:nvPr>
            <p:ph type="body" idx="6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8"/>
          <p:cNvSpPr>
            <a:spLocks noGrp="1"/>
          </p:cNvSpPr>
          <p:nvPr>
            <p:ph type="body" idx="7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8"/>
          <p:cNvSpPr txBox="1">
            <a:spLocks noGrp="1"/>
          </p:cNvSpPr>
          <p:nvPr>
            <p:ph type="body" idx="8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8"/>
          <p:cNvSpPr>
            <a:spLocks noGrp="1"/>
          </p:cNvSpPr>
          <p:nvPr>
            <p:ph type="body" idx="9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 txBox="1">
            <a:spLocks noGrp="1"/>
          </p:cNvSpPr>
          <p:nvPr>
            <p:ph type="body" idx="13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8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9" name="Google Shape;29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>
            <a:spLocks noGrp="1"/>
          </p:cNvSpPr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712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</a:pPr>
            <a:r>
              <a:rPr lang="ru-RU" b="1">
                <a:latin typeface="Montserrat"/>
                <a:ea typeface="Montserrat"/>
                <a:cs typeface="Montserrat"/>
                <a:sym typeface="Montserrat"/>
              </a:rPr>
              <a:t>Sigma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20"/>
          <p:cNvSpPr txBox="1">
            <a:spLocks noGrp="1"/>
          </p:cNvSpPr>
          <p:nvPr>
            <p:ph type="body" idx="1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712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ru-RU"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ЗАДАЧА 01</a:t>
            </a:r>
            <a:endParaRPr/>
          </a:p>
          <a:p>
            <a:pPr marL="0" lvl="0" indent="7127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Агрегатор площадок и услуг креативных индустрий Москвы</a:t>
            </a:r>
            <a:endParaRPr/>
          </a:p>
        </p:txBody>
      </p:sp>
      <p:pic>
        <p:nvPicPr>
          <p:cNvPr id="371" name="Google Shape;3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5851" y="412430"/>
            <a:ext cx="2218603" cy="29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20" b="19"/>
          <a:stretch/>
        </p:blipFill>
        <p:spPr>
          <a:xfrm>
            <a:off x="6791325" y="412430"/>
            <a:ext cx="5400675" cy="5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994" y="2595785"/>
            <a:ext cx="3627393" cy="837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94170" y="2654568"/>
            <a:ext cx="1698563" cy="52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Решение (Релиз 1.0)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8" y="940592"/>
            <a:ext cx="4928199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Размещение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площадок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Поиск с фильтрацией на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карте/списком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Бронирование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Подтверждение площадок и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организаций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Личные кабинеты пользователей 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Сервис отзывов</a:t>
            </a:r>
          </a:p>
          <a:p>
            <a: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/>
            </a:r>
            <a:b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</a:br>
            <a:endParaRPr sz="2022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85"/>
              <a:buNone/>
            </a:pPr>
            <a:endParaRPr sz="1162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096" y="1030455"/>
            <a:ext cx="6187514" cy="210491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993" y="2973666"/>
            <a:ext cx="6215264" cy="323149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4"/>
          <p:cNvSpPr txBox="1">
            <a:spLocks noGrp="1"/>
          </p:cNvSpPr>
          <p:nvPr>
            <p:ph type="body" idx="1"/>
          </p:nvPr>
        </p:nvSpPr>
        <p:spPr>
          <a:xfrm>
            <a:off x="2169809" y="3298615"/>
            <a:ext cx="8872660" cy="69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66FFCC"/>
              </a:buClr>
            </a:pPr>
            <a:r>
              <a:rPr lang="ru-RU" sz="2800" dirty="0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</a:t>
            </a:r>
            <a:r>
              <a:rPr lang="ru-RU" sz="2800" dirty="0" smtClean="0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решения</a:t>
            </a:r>
            <a:endParaRPr sz="2800" dirty="0"/>
          </a:p>
        </p:txBody>
      </p:sp>
      <p:sp>
        <p:nvSpPr>
          <p:cNvPr id="501" name="Google Shape;501;p2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pic>
        <p:nvPicPr>
          <p:cNvPr id="502" name="Google Shape;5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24"/>
          <p:cNvGrpSpPr/>
          <p:nvPr/>
        </p:nvGrpSpPr>
        <p:grpSpPr>
          <a:xfrm>
            <a:off x="1073829" y="3084369"/>
            <a:ext cx="913608" cy="913608"/>
            <a:chOff x="6031523" y="2539484"/>
            <a:chExt cx="1140300" cy="1140300"/>
          </a:xfrm>
        </p:grpSpPr>
        <p:sp>
          <p:nvSpPr>
            <p:cNvPr id="506" name="Google Shape;506;p24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Архитектура решения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Cloud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ready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 (виртуализация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/ контейнеризация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Микросервисный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подход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Открытое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 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Распространенный 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стэк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 технологий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Масштабируемость 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Отказоустойчивость</a:t>
            </a:r>
            <a:endParaRPr sz="1162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393" y="1153481"/>
            <a:ext cx="6289064" cy="4928047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0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4"/>
          <p:cNvSpPr txBox="1">
            <a:spLocks noGrp="1"/>
          </p:cNvSpPr>
          <p:nvPr>
            <p:ph type="body" idx="1"/>
          </p:nvPr>
        </p:nvSpPr>
        <p:spPr>
          <a:xfrm>
            <a:off x="2169809" y="3298615"/>
            <a:ext cx="8872660" cy="69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66FFCC"/>
              </a:buClr>
            </a:pPr>
            <a:r>
              <a:rPr lang="ru-RU" sz="2800" dirty="0" smtClean="0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</a:t>
            </a:r>
            <a:endParaRPr sz="2800" dirty="0"/>
          </a:p>
        </p:txBody>
      </p:sp>
      <p:sp>
        <p:nvSpPr>
          <p:cNvPr id="501" name="Google Shape;501;p2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502" name="Google Shape;5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24"/>
          <p:cNvGrpSpPr/>
          <p:nvPr/>
        </p:nvGrpSpPr>
        <p:grpSpPr>
          <a:xfrm>
            <a:off x="1073829" y="3084369"/>
            <a:ext cx="913608" cy="913608"/>
            <a:chOff x="6031523" y="2539484"/>
            <a:chExt cx="1140300" cy="1140300"/>
          </a:xfrm>
        </p:grpSpPr>
        <p:sp>
          <p:nvSpPr>
            <p:cNvPr id="506" name="Google Shape;506;p24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188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Безопасность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Настраиваемый уровень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защищенности входа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032" name="Picture 8" descr="https://lh5.googleusercontent.com/KXxNBjczDDPzb2Yg0U_4mP-cC-bVjiJxEiK9n-5huOBsk11Or8q87PB5TwQC7ZfckdRvU-04HhDksB2ueQk7nWpge6yeg9frKhpfTdg60x3UDcby1n3rJUX3xSUDFTw0nnKoayKWNhm-hxc7cmejhOjSlA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446" y="1009628"/>
            <a:ext cx="2963262" cy="513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l3BPFyICe5cOSn5DXFAUiDZLkEfNop06aym7g2qMvn53Lcrvu5Yvz1pdIh6jmc296b6uQSJrIlTcS-EqmPATcsKiMme4qY9dO2wuOrT-FiAwyIfTWwNryb4uxtWS1XYHOKf_p66al9W-n5OzbR4KUV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888" y="1016032"/>
            <a:ext cx="3194797" cy="29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qBQFPjm4y9f1bi7fKaxtSPimfhZicYeljS3HH3MvObUM76_ecr-uSYjBgqNlbwwdwtd-M1a7WmTIfPhu7I1lpxanatzNZcdhJp8GWtIL5zbZblwWyoAf6Urzt6We8tQ0_lkQu023lHyoPpNnqHQzbL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1" y="3678433"/>
            <a:ext cx="3303293" cy="244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43" y="4626532"/>
            <a:ext cx="4533333" cy="1657143"/>
          </a:xfrm>
          <a:prstGeom prst="rect">
            <a:avLst/>
          </a:prstGeom>
        </p:spPr>
      </p:pic>
      <p:pic>
        <p:nvPicPr>
          <p:cNvPr id="4100" name="Picture 4" descr="https://lh3.googleusercontent.com/PJTEXyoQb5Vy6sbZGnoPP0Is6hoqzIjm8ApHNXxMqri_PozVPUmQ27KantqcMZcCayTmmHf7ucgPgi7PopG_wkRQg71PLnOLrZgk5TuSBvJmS3cvmZwtO-RtD6Pa8D3OtQInKIGaz1Xg1Fiqkj5I5z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43" y="1027815"/>
            <a:ext cx="6467964" cy="35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Безопасность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Настраиваемый уровень защищенности входа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Ролевое разграничение доступа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3" name="Picture 2" descr="https://lh6.googleusercontent.com/LYNXg0p0gwXorKYchijy_5_wpEnz3fL--XkgASDsdzmivnZPD3VMvIEvTDxtOza3McTJliwF2EaazwUj6G6PliZrRNiiiD7igYER1G4n3MjOgbHZ0Ym8lcer-APad8_kT3abmmiz-Svg8fGT6FZygm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398" y="2121304"/>
            <a:ext cx="2936881" cy="413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7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415" y="1016032"/>
            <a:ext cx="6311092" cy="500730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00" y="3211038"/>
            <a:ext cx="5570075" cy="2994125"/>
          </a:xfrm>
          <a:prstGeom prst="rect">
            <a:avLst/>
          </a:prstGeom>
        </p:spPr>
      </p:pic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Безопасность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Настраиваемый уровень защищенности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входа 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Ролевое разграничение доступа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Управление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профилем и сессиями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пользователей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4"/>
          <p:cNvSpPr txBox="1">
            <a:spLocks noGrp="1"/>
          </p:cNvSpPr>
          <p:nvPr>
            <p:ph type="body" idx="1"/>
          </p:nvPr>
        </p:nvSpPr>
        <p:spPr>
          <a:xfrm>
            <a:off x="2169809" y="3118956"/>
            <a:ext cx="8872660" cy="87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600"/>
              <a:buNone/>
            </a:pPr>
            <a:r>
              <a:rPr lang="ru-RU" sz="2800" dirty="0" smtClean="0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Релиз </a:t>
            </a:r>
            <a:r>
              <a:rPr lang="en-US" sz="2800" dirty="0" smtClean="0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ru-RU" sz="2800" dirty="0" smtClean="0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.0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600"/>
              <a:buNone/>
            </a:pPr>
            <a:r>
              <a:rPr lang="ru-RU" sz="2800" dirty="0" smtClean="0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 ключевых доработок</a:t>
            </a:r>
            <a:endParaRPr sz="2800" dirty="0"/>
          </a:p>
        </p:txBody>
      </p:sp>
      <p:sp>
        <p:nvSpPr>
          <p:cNvPr id="501" name="Google Shape;501;p2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pic>
        <p:nvPicPr>
          <p:cNvPr id="502" name="Google Shape;5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24"/>
          <p:cNvGrpSpPr/>
          <p:nvPr/>
        </p:nvGrpSpPr>
        <p:grpSpPr>
          <a:xfrm>
            <a:off x="1073829" y="3084369"/>
            <a:ext cx="913608" cy="913608"/>
            <a:chOff x="6031523" y="2539484"/>
            <a:chExt cx="1140300" cy="1140300"/>
          </a:xfrm>
        </p:grpSpPr>
        <p:sp>
          <p:nvSpPr>
            <p:cNvPr id="506" name="Google Shape;506;p24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84254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Ключевые улучшения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Интеграция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с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MOS.RU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5124" name="Picture 4" descr="https://lh4.googleusercontent.com/pV36gjz2cOKLbr_O7HyHLaj50Axu_H_hg7FJ0OwNaSMuge2aLQ3QRh-0yRP8FKDEo7yS4J_w4zt9MpvrsgJtXniFw114stpn_b5APYOuXWAVmQfMe1W7aso-uU_gBCk4dbayhqMGURAi2ZcjUxn7y_rI5Q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1" y="995901"/>
            <a:ext cx="6356068" cy="351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BfpfENUNz8X_6I2cmFT74oprngYYCP4aU242sjkA_Gn9U0r2wig2VJi49nmhj4S7Ve4yN3BLOsN7UfNghbw02y0LVIV_qdCOjd4qqYjtdVNa-SQXrUwIgAbvUCnxV7U8yNaHmFm1OxSviVXvQxeR83_9_w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08" y="1539822"/>
            <a:ext cx="3948051" cy="466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2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1" y="1035209"/>
            <a:ext cx="6322389" cy="5169954"/>
          </a:xfrm>
          <a:prstGeom prst="rect">
            <a:avLst/>
          </a:prstGeom>
        </p:spPr>
      </p:pic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Ключевые улучшения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Интеграция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с MOS.RU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Новости 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4106" b="4105"/>
          <a:stretch/>
        </p:blipFill>
        <p:spPr>
          <a:xfrm>
            <a:off x="3168273" y="1431521"/>
            <a:ext cx="1536171" cy="144016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0" name="Google Shape;380;p21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«Sigma»</a:t>
            </a:r>
            <a:endParaRPr/>
          </a:p>
        </p:txBody>
      </p:sp>
      <p:sp>
        <p:nvSpPr>
          <p:cNvPr id="381" name="Google Shape;381;p21"/>
          <p:cNvSpPr>
            <a:spLocks noGrp="1"/>
          </p:cNvSpPr>
          <p:nvPr>
            <p:ph type="body" idx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Ирина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Блажина</a:t>
            </a:r>
            <a:endParaRPr>
              <a:solidFill>
                <a:srgbClr val="66FF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21"/>
          <p:cNvSpPr txBox="1">
            <a:spLocks noGrp="1"/>
          </p:cNvSpPr>
          <p:nvPr>
            <p:ph type="body" idx="7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Архитектор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ru-RU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A_Blair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21"/>
          <p:cNvSpPr>
            <a:spLocks noGrp="1"/>
          </p:cNvSpPr>
          <p:nvPr>
            <p:ph type="body" idx="8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Семен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Сеначин</a:t>
            </a:r>
            <a:endParaRPr>
              <a:solidFill>
                <a:srgbClr val="66FF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21"/>
          <p:cNvSpPr txBox="1">
            <a:spLocks noGrp="1"/>
          </p:cNvSpPr>
          <p:nvPr>
            <p:ph type="body" idx="9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 err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@skimmer979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4688" lvl="0" indent="-5578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21"/>
          <p:cNvSpPr>
            <a:spLocks noGrp="1"/>
          </p:cNvSpPr>
          <p:nvPr>
            <p:ph type="body" idx="13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Дмитрий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Климов</a:t>
            </a:r>
            <a:endParaRPr/>
          </a:p>
        </p:txBody>
      </p:sp>
      <p:sp>
        <p:nvSpPr>
          <p:cNvPr id="386" name="Google Shape;386;p21"/>
          <p:cNvSpPr txBox="1">
            <a:spLocks noGrp="1"/>
          </p:cNvSpPr>
          <p:nvPr>
            <p:ph type="body" idx="14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ru-RU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DmitryKlimov82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4688" marR="0" lvl="0" indent="-1446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o"/>
            </a:pP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4688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21"/>
          <p:cNvSpPr>
            <a:spLocks noGrp="1"/>
          </p:cNvSpPr>
          <p:nvPr>
            <p:ph type="body" idx="15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Андрей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Хлебников</a:t>
            </a:r>
            <a:endParaRPr/>
          </a:p>
        </p:txBody>
      </p:sp>
      <p:sp>
        <p:nvSpPr>
          <p:cNvPr id="388" name="Google Shape;388;p21"/>
          <p:cNvSpPr txBox="1">
            <a:spLocks noGrp="1"/>
          </p:cNvSpPr>
          <p:nvPr>
            <p:ph type="body" idx="16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ru-RU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 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ru-RU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pastor_off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21"/>
          <p:cNvSpPr>
            <a:spLocks noGrp="1"/>
          </p:cNvSpPr>
          <p:nvPr>
            <p:ph type="body" idx="17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Павел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FFCC"/>
              </a:buClr>
              <a:buSzPts val="1600"/>
              <a:buFont typeface="Courier New"/>
              <a:buNone/>
            </a:pPr>
            <a:r>
              <a:rPr lang="ru-RU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Попов</a:t>
            </a:r>
            <a:endParaRPr/>
          </a:p>
        </p:txBody>
      </p:sp>
      <p:sp>
        <p:nvSpPr>
          <p:cNvPr id="390" name="Google Shape;390;p21"/>
          <p:cNvSpPr txBox="1">
            <a:spLocks noGrp="1"/>
          </p:cNvSpPr>
          <p:nvPr>
            <p:ph type="body" idx="18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ru-RU" sz="12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Socrat</a:t>
            </a:r>
            <a:r>
              <a:rPr lang="ru-RU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_dialectic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4688" lvl="0" indent="-5578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392" name="Google Shape;392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3101" b="3101"/>
          <a:stretch/>
        </p:blipFill>
        <p:spPr>
          <a:xfrm>
            <a:off x="960438" y="1431925"/>
            <a:ext cx="1535112" cy="14398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3" name="Google Shape;393;p21"/>
          <p:cNvPicPr preferRelativeResize="0">
            <a:picLocks noGrp="1"/>
          </p:cNvPicPr>
          <p:nvPr>
            <p:ph type="pic" idx="6"/>
          </p:nvPr>
        </p:nvPicPr>
        <p:blipFill rotWithShape="1">
          <a:blip r:embed="rId5">
            <a:alphaModFix/>
          </a:blip>
          <a:srcRect l="7156" r="7156"/>
          <a:stretch/>
        </p:blipFill>
        <p:spPr>
          <a:xfrm>
            <a:off x="9695801" y="1431521"/>
            <a:ext cx="1536171" cy="144016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4" name="Google Shape;394;p21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t="10900" b="10899"/>
          <a:stretch/>
        </p:blipFill>
        <p:spPr>
          <a:xfrm>
            <a:off x="7520349" y="1431521"/>
            <a:ext cx="1536171" cy="144016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5" name="Google Shape;395;p2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7">
            <a:alphaModFix/>
          </a:blip>
          <a:srcRect l="966" r="967"/>
          <a:stretch/>
        </p:blipFill>
        <p:spPr>
          <a:xfrm>
            <a:off x="5344897" y="1431521"/>
            <a:ext cx="1536171" cy="144016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6" name="Google Shape;396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98331" y="202620"/>
            <a:ext cx="1258706" cy="38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pC-9oyYSBGblM09ZD8A1rFQtmesq4po-nrhppf99R9iMAZElnBGzB9Kav45-twC7RjXQAIM_3eAN9bW3OgwZypCMKOEnvXPx9vJVOsC0NR4Xc9syWnUiwnEcS1r0SmMEs5og_V8mO8oqlECNTgQhV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947" y="1428932"/>
            <a:ext cx="6331951" cy="42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Ключевые улучшения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Интеграция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с MOS.RU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Новости 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Уведомления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email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telegram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)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Ключевые улучшения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Интеграция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с MOS.RU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Новости 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Уведомления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email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telegram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Второй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фактор аутентификации (OTP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)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6146" name="Picture 2" descr="https://lh4.googleusercontent.com/M5trKJPXPQJXj0EJ0_nrFeYnxo5NrOyOLYbeHWzIT5s-Q3yIp_b3jTr7XMGryC_2CUD4FT6GNK5OP6r75p_jEDJEklLhpoOCZAxCClL8449iE5Duw8GqGUTApDuvKIEq-Y11dEY8NAjl8pCO8ZLL7F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777" y="980036"/>
            <a:ext cx="3019427" cy="522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6.googleusercontent.com/qBQFPjm4y9f1bi7fKaxtSPimfhZicYeljS3HH3MvObUM76_ecr-uSYjBgqNlbwwdwtd-M1a7WmTIfPhu7I1lpxanatzNZcdhJp8GWtIL5zbZblwWyoAf6Urzt6We8tQ0_lkQu023lHyoPpNnqHQzbL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925" y="3926504"/>
            <a:ext cx="3052896" cy="22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Ключевые улучшения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Интеграция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с MOS.RU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Новости 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Уведомления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email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telegram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Второй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фактор аутентификации (OTP)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Повышение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производительности ключевых сервисов (кеширование)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489" y="1603389"/>
            <a:ext cx="6292866" cy="313366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Ключевые улучшения</a:t>
            </a:r>
            <a:endParaRPr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5046192" cy="561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Интеграция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с MOS.RU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Новости 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Уведомления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email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ru-RU" sz="2400" b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telegram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Второй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фактор аутентификации (OTP)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Повышение </a:t>
            </a: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производительности ключевых сервисов (кеширование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Адаптация под </a:t>
            </a:r>
            <a:r>
              <a:rPr lang="ru-RU" sz="2400" b="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мобил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. устройства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3.googleusercontent.com/8FMOa5rgZYe480lhvMBF85bo4Ejis9x6xtiQOVJBgXb6XrDPiZ2vvajRDoveVr3h47qlN0_TAlTat87OPdjzl7HlseaWNExKiZQh84BEKtCZJg9r3YszP9vhWM_M0ce8cVVp_doELgNxmXQq8EqU3wURaA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6" y="1016032"/>
            <a:ext cx="2339154" cy="519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010" y="1001469"/>
            <a:ext cx="2463624" cy="52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9"/>
          <p:cNvSpPr>
            <a:spLocks noGrp="1"/>
          </p:cNvSpPr>
          <p:nvPr>
            <p:ph type="body" idx="1"/>
          </p:nvPr>
        </p:nvSpPr>
        <p:spPr>
          <a:xfrm>
            <a:off x="346075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dirty="0" smtClean="0"/>
              <a:t>Опыт разработки и проектирования </a:t>
            </a:r>
            <a:endParaRPr dirty="0"/>
          </a:p>
        </p:txBody>
      </p:sp>
      <p:sp>
        <p:nvSpPr>
          <p:cNvPr id="579" name="Google Shape;579;p29"/>
          <p:cNvSpPr txBox="1">
            <a:spLocks noGrp="1"/>
          </p:cNvSpPr>
          <p:nvPr>
            <p:ph type="body" idx="2"/>
          </p:nvPr>
        </p:nvSpPr>
        <p:spPr>
          <a:xfrm>
            <a:off x="346075" y="1572673"/>
            <a:ext cx="2526000" cy="92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300" dirty="0" smtClean="0">
                <a:solidFill>
                  <a:srgbClr val="F5F7FC"/>
                </a:solidFill>
              </a:rPr>
              <a:t>Скорость разработки выше</a:t>
            </a:r>
          </a:p>
          <a:p>
            <a:pPr marL="889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300" dirty="0" smtClean="0">
                <a:solidFill>
                  <a:srgbClr val="F5F7FC"/>
                </a:solidFill>
              </a:rPr>
              <a:t>Качество продукта выше</a:t>
            </a:r>
          </a:p>
          <a:p>
            <a:pPr marL="889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100" dirty="0">
              <a:solidFill>
                <a:srgbClr val="F5F7FC"/>
              </a:solidFill>
            </a:endParaRPr>
          </a:p>
        </p:txBody>
      </p:sp>
      <p:sp>
        <p:nvSpPr>
          <p:cNvPr id="580" name="Google Shape;580;p29"/>
          <p:cNvSpPr>
            <a:spLocks noGrp="1"/>
          </p:cNvSpPr>
          <p:nvPr>
            <p:ph type="body" idx="3"/>
          </p:nvPr>
        </p:nvSpPr>
        <p:spPr>
          <a:xfrm>
            <a:off x="4832960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>
              <a:spcBef>
                <a:spcPts val="0"/>
              </a:spcBef>
              <a:buNone/>
            </a:pPr>
            <a:r>
              <a:rPr lang="ru-RU" dirty="0"/>
              <a:t>Интеграция в ИТ-ландшафт </a:t>
            </a:r>
            <a:r>
              <a:rPr lang="ru-RU" dirty="0" err="1" smtClean="0"/>
              <a:t>г.Москвы</a:t>
            </a:r>
            <a:endParaRPr dirty="0"/>
          </a:p>
        </p:txBody>
      </p:sp>
      <p:sp>
        <p:nvSpPr>
          <p:cNvPr id="581" name="Google Shape;581;p29"/>
          <p:cNvSpPr txBox="1">
            <a:spLocks noGrp="1"/>
          </p:cNvSpPr>
          <p:nvPr>
            <p:ph type="body" idx="4"/>
          </p:nvPr>
        </p:nvSpPr>
        <p:spPr>
          <a:xfrm>
            <a:off x="4832960" y="1686579"/>
            <a:ext cx="2526000" cy="81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39700">
              <a:lnSpc>
                <a:spcPct val="8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rgbClr val="F5F7FC"/>
                </a:solidFill>
              </a:rPr>
              <a:t>Авторизация через </a:t>
            </a:r>
            <a:r>
              <a:rPr lang="en-US" dirty="0">
                <a:solidFill>
                  <a:srgbClr val="F5F7FC"/>
                </a:solidFill>
              </a:rPr>
              <a:t>mos.ru</a:t>
            </a:r>
            <a:endParaRPr dirty="0">
              <a:solidFill>
                <a:srgbClr val="F5F7FC"/>
              </a:solidFill>
            </a:endParaRPr>
          </a:p>
        </p:txBody>
      </p:sp>
      <p:sp>
        <p:nvSpPr>
          <p:cNvPr id="582" name="Google Shape;582;p29"/>
          <p:cNvSpPr>
            <a:spLocks noGrp="1"/>
          </p:cNvSpPr>
          <p:nvPr>
            <p:ph type="body" idx="5"/>
          </p:nvPr>
        </p:nvSpPr>
        <p:spPr>
          <a:xfrm>
            <a:off x="9330862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-US" sz="1500" dirty="0" smtClean="0"/>
              <a:t>MVP</a:t>
            </a:r>
            <a:endParaRPr sz="1500" dirty="0"/>
          </a:p>
        </p:txBody>
      </p:sp>
      <p:sp>
        <p:nvSpPr>
          <p:cNvPr id="583" name="Google Shape;583;p29"/>
          <p:cNvSpPr txBox="1">
            <a:spLocks noGrp="1"/>
          </p:cNvSpPr>
          <p:nvPr>
            <p:ph type="body" idx="6"/>
          </p:nvPr>
        </p:nvSpPr>
        <p:spPr>
          <a:xfrm>
            <a:off x="9330862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8890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rgbClr val="F5F7FC"/>
                </a:solidFill>
              </a:rPr>
              <a:t>Реализованы ключевые бизнес-процессы </a:t>
            </a:r>
            <a:r>
              <a:rPr lang="en-US" dirty="0" smtClean="0">
                <a:solidFill>
                  <a:srgbClr val="F5F7FC"/>
                </a:solidFill>
              </a:rPr>
              <a:t>MVP</a:t>
            </a:r>
            <a:endParaRPr lang="ru-RU" dirty="0" smtClean="0">
              <a:solidFill>
                <a:srgbClr val="F5F7FC"/>
              </a:solidFill>
            </a:endParaRPr>
          </a:p>
          <a:p>
            <a:pPr marL="8890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dirty="0" smtClean="0">
                <a:solidFill>
                  <a:srgbClr val="F5F7FC"/>
                </a:solidFill>
              </a:rPr>
              <a:t>Предложены к реализации карта, новости, уведомления.</a:t>
            </a:r>
          </a:p>
          <a:p>
            <a:pPr marL="8890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dirty="0" smtClean="0">
                <a:solidFill>
                  <a:srgbClr val="F5F7FC"/>
                </a:solidFill>
              </a:rPr>
              <a:t>Повышенное внимание к безопасности пользователей</a:t>
            </a:r>
            <a:endParaRPr dirty="0"/>
          </a:p>
        </p:txBody>
      </p:sp>
      <p:sp>
        <p:nvSpPr>
          <p:cNvPr id="584" name="Google Shape;584;p29"/>
          <p:cNvSpPr>
            <a:spLocks noGrp="1"/>
          </p:cNvSpPr>
          <p:nvPr>
            <p:ph type="body" idx="7"/>
          </p:nvPr>
        </p:nvSpPr>
        <p:spPr>
          <a:xfrm>
            <a:off x="2593517" y="4358152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Гибкость развития</a:t>
            </a:r>
            <a:endParaRPr/>
          </a:p>
        </p:txBody>
      </p:sp>
      <p:sp>
        <p:nvSpPr>
          <p:cNvPr id="585" name="Google Shape;585;p29"/>
          <p:cNvSpPr txBox="1">
            <a:spLocks noGrp="1"/>
          </p:cNvSpPr>
          <p:nvPr>
            <p:ph type="body" idx="8"/>
          </p:nvPr>
        </p:nvSpPr>
        <p:spPr>
          <a:xfrm>
            <a:off x="2593517" y="4714154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 err="1">
                <a:solidFill>
                  <a:srgbClr val="F5F7FC"/>
                </a:solidFill>
              </a:rPr>
              <a:t>Микросервисная</a:t>
            </a:r>
            <a:endParaRPr dirty="0"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>
                <a:solidFill>
                  <a:srgbClr val="F5F7FC"/>
                </a:solidFill>
              </a:rPr>
              <a:t>архитектура</a:t>
            </a:r>
            <a:endParaRPr dirty="0"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 smtClean="0">
                <a:solidFill>
                  <a:srgbClr val="F5F7FC"/>
                </a:solidFill>
              </a:rPr>
              <a:t>Современный </a:t>
            </a:r>
            <a:r>
              <a:rPr lang="ru-RU" dirty="0">
                <a:solidFill>
                  <a:srgbClr val="F5F7FC"/>
                </a:solidFill>
              </a:rPr>
              <a:t>и популярный</a:t>
            </a:r>
            <a:endParaRPr dirty="0"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>
                <a:solidFill>
                  <a:srgbClr val="F5F7FC"/>
                </a:solidFill>
              </a:rPr>
              <a:t>технологический </a:t>
            </a:r>
            <a:r>
              <a:rPr lang="ru-RU" dirty="0" smtClean="0">
                <a:solidFill>
                  <a:srgbClr val="F5F7FC"/>
                </a:solidFill>
              </a:rPr>
              <a:t>стек</a:t>
            </a:r>
          </a:p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 smtClean="0">
                <a:solidFill>
                  <a:srgbClr val="F5F7FC"/>
                </a:solidFill>
              </a:rPr>
              <a:t>Документированность</a:t>
            </a:r>
          </a:p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F5F7FC"/>
              </a:solidFill>
            </a:endParaRPr>
          </a:p>
        </p:txBody>
      </p:sp>
      <p:sp>
        <p:nvSpPr>
          <p:cNvPr id="586" name="Google Shape;586;p29"/>
          <p:cNvSpPr>
            <a:spLocks noGrp="1"/>
          </p:cNvSpPr>
          <p:nvPr>
            <p:ph type="body" idx="9"/>
          </p:nvPr>
        </p:nvSpPr>
        <p:spPr>
          <a:xfrm>
            <a:off x="7080402" y="4358152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dirty="0" smtClean="0"/>
              <a:t>Масштабирование и отказоустойчивость</a:t>
            </a:r>
            <a:endParaRPr dirty="0"/>
          </a:p>
        </p:txBody>
      </p:sp>
      <p:sp>
        <p:nvSpPr>
          <p:cNvPr id="587" name="Google Shape;587;p29"/>
          <p:cNvSpPr txBox="1">
            <a:spLocks noGrp="1"/>
          </p:cNvSpPr>
          <p:nvPr>
            <p:ph type="body" idx="13"/>
          </p:nvPr>
        </p:nvSpPr>
        <p:spPr>
          <a:xfrm>
            <a:off x="7080402" y="4929050"/>
            <a:ext cx="2526000" cy="90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dirty="0">
                <a:solidFill>
                  <a:srgbClr val="F5F7FC"/>
                </a:solidFill>
              </a:rPr>
              <a:t>Горизонтальное</a:t>
            </a:r>
            <a:endParaRPr dirty="0">
              <a:solidFill>
                <a:srgbClr val="F5F7FC"/>
              </a:solidFill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dirty="0">
                <a:solidFill>
                  <a:srgbClr val="F5F7FC"/>
                </a:solidFill>
              </a:rPr>
              <a:t>масштабирование</a:t>
            </a:r>
            <a:endParaRPr dirty="0">
              <a:solidFill>
                <a:srgbClr val="F5F7FC"/>
              </a:solidFill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dirty="0">
                <a:solidFill>
                  <a:srgbClr val="F5F7FC"/>
                </a:solidFill>
              </a:rPr>
              <a:t>Балансировка нагрузки</a:t>
            </a:r>
            <a:endParaRPr dirty="0">
              <a:solidFill>
                <a:srgbClr val="F5F7FC"/>
              </a:solidFill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dirty="0">
                <a:solidFill>
                  <a:srgbClr val="F5F7FC"/>
                </a:solidFill>
              </a:rPr>
              <a:t>Кластерный режим </a:t>
            </a:r>
            <a:r>
              <a:rPr lang="ru-RU" dirty="0" smtClean="0">
                <a:solidFill>
                  <a:srgbClr val="F5F7FC"/>
                </a:solidFill>
              </a:rPr>
              <a:t>работы</a:t>
            </a:r>
          </a:p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dirty="0" smtClean="0">
                <a:solidFill>
                  <a:srgbClr val="F5F7FC"/>
                </a:solidFill>
              </a:rPr>
              <a:t>Кэширование</a:t>
            </a:r>
            <a:endParaRPr dirty="0"/>
          </a:p>
        </p:txBody>
      </p:sp>
      <p:sp>
        <p:nvSpPr>
          <p:cNvPr id="588" name="Google Shape;588;p29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</a:t>
            </a:r>
            <a:endParaRPr sz="5200"/>
          </a:p>
        </p:txBody>
      </p:sp>
      <p:sp>
        <p:nvSpPr>
          <p:cNvPr id="589" name="Google Shape;589;p2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  <p:grpSp>
        <p:nvGrpSpPr>
          <p:cNvPr id="590" name="Google Shape;590;p29"/>
          <p:cNvGrpSpPr/>
          <p:nvPr/>
        </p:nvGrpSpPr>
        <p:grpSpPr>
          <a:xfrm>
            <a:off x="3398756" y="2972289"/>
            <a:ext cx="913608" cy="913608"/>
            <a:chOff x="6031523" y="2539484"/>
            <a:chExt cx="1140300" cy="1140300"/>
          </a:xfrm>
        </p:grpSpPr>
        <p:sp>
          <p:nvSpPr>
            <p:cNvPr id="591" name="Google Shape;591;p29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grpSp>
        <p:nvGrpSpPr>
          <p:cNvPr id="594" name="Google Shape;594;p29"/>
          <p:cNvGrpSpPr/>
          <p:nvPr/>
        </p:nvGrpSpPr>
        <p:grpSpPr>
          <a:xfrm>
            <a:off x="1152559" y="2972289"/>
            <a:ext cx="913608" cy="913608"/>
            <a:chOff x="6031523" y="2539484"/>
            <a:chExt cx="1140300" cy="1140300"/>
          </a:xfrm>
        </p:grpSpPr>
        <p:sp>
          <p:nvSpPr>
            <p:cNvPr id="595" name="Google Shape;595;p29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598" name="Google Shape;598;p29"/>
          <p:cNvGrpSpPr/>
          <p:nvPr/>
        </p:nvGrpSpPr>
        <p:grpSpPr>
          <a:xfrm>
            <a:off x="5644953" y="2972289"/>
            <a:ext cx="913608" cy="913608"/>
            <a:chOff x="6031523" y="2539484"/>
            <a:chExt cx="1140300" cy="1140300"/>
          </a:xfrm>
        </p:grpSpPr>
        <p:sp>
          <p:nvSpPr>
            <p:cNvPr id="599" name="Google Shape;599;p29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grpSp>
        <p:nvGrpSpPr>
          <p:cNvPr id="602" name="Google Shape;602;p29"/>
          <p:cNvGrpSpPr/>
          <p:nvPr/>
        </p:nvGrpSpPr>
        <p:grpSpPr>
          <a:xfrm>
            <a:off x="7891150" y="2972289"/>
            <a:ext cx="913608" cy="913608"/>
            <a:chOff x="6031523" y="2539484"/>
            <a:chExt cx="1140300" cy="1140300"/>
          </a:xfrm>
        </p:grpSpPr>
        <p:sp>
          <p:nvSpPr>
            <p:cNvPr id="603" name="Google Shape;603;p29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606" name="Google Shape;606;p29"/>
          <p:cNvGrpSpPr/>
          <p:nvPr/>
        </p:nvGrpSpPr>
        <p:grpSpPr>
          <a:xfrm>
            <a:off x="10137346" y="2972289"/>
            <a:ext cx="913608" cy="913608"/>
            <a:chOff x="6031523" y="2539484"/>
            <a:chExt cx="1140300" cy="1140300"/>
          </a:xfrm>
        </p:grpSpPr>
        <p:sp>
          <p:nvSpPr>
            <p:cNvPr id="607" name="Google Shape;607;p29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cxnSp>
        <p:nvCxnSpPr>
          <p:cNvPr id="610" name="Google Shape;610;p29"/>
          <p:cNvCxnSpPr>
            <a:stCxn id="595" idx="6"/>
            <a:endCxn id="591" idx="2"/>
          </p:cNvCxnSpPr>
          <p:nvPr/>
        </p:nvCxnSpPr>
        <p:spPr>
          <a:xfrm>
            <a:off x="2066168" y="3429093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1" name="Google Shape;611;p29"/>
          <p:cNvCxnSpPr>
            <a:stCxn id="591" idx="6"/>
            <a:endCxn id="599" idx="2"/>
          </p:cNvCxnSpPr>
          <p:nvPr/>
        </p:nvCxnSpPr>
        <p:spPr>
          <a:xfrm>
            <a:off x="4312365" y="3429093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2" name="Google Shape;612;p29"/>
          <p:cNvCxnSpPr>
            <a:stCxn id="599" idx="6"/>
            <a:endCxn id="603" idx="2"/>
          </p:cNvCxnSpPr>
          <p:nvPr/>
        </p:nvCxnSpPr>
        <p:spPr>
          <a:xfrm>
            <a:off x="6558562" y="3429093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3" name="Google Shape;613;p29"/>
          <p:cNvCxnSpPr>
            <a:stCxn id="603" idx="6"/>
            <a:endCxn id="607" idx="2"/>
          </p:cNvCxnSpPr>
          <p:nvPr/>
        </p:nvCxnSpPr>
        <p:spPr>
          <a:xfrm>
            <a:off x="8804759" y="3429093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4" name="Google Shape;614;p29"/>
          <p:cNvCxnSpPr>
            <a:endCxn id="596" idx="0"/>
          </p:cNvCxnSpPr>
          <p:nvPr/>
        </p:nvCxnSpPr>
        <p:spPr>
          <a:xfrm>
            <a:off x="1609351" y="2501731"/>
            <a:ext cx="0" cy="57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5" name="Google Shape;615;p29"/>
          <p:cNvCxnSpPr>
            <a:stCxn id="592" idx="4"/>
          </p:cNvCxnSpPr>
          <p:nvPr/>
        </p:nvCxnSpPr>
        <p:spPr>
          <a:xfrm>
            <a:off x="3855548" y="3783131"/>
            <a:ext cx="1200" cy="5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6" name="Google Shape;616;p29"/>
          <p:cNvCxnSpPr>
            <a:endCxn id="600" idx="0"/>
          </p:cNvCxnSpPr>
          <p:nvPr/>
        </p:nvCxnSpPr>
        <p:spPr>
          <a:xfrm>
            <a:off x="6096345" y="2501731"/>
            <a:ext cx="5400" cy="57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7" name="Google Shape;617;p29"/>
          <p:cNvCxnSpPr>
            <a:stCxn id="604" idx="4"/>
          </p:cNvCxnSpPr>
          <p:nvPr/>
        </p:nvCxnSpPr>
        <p:spPr>
          <a:xfrm flipH="1">
            <a:off x="8343742" y="3783131"/>
            <a:ext cx="4200" cy="5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8" name="Google Shape;618;p29"/>
          <p:cNvCxnSpPr>
            <a:endCxn id="608" idx="0"/>
          </p:cNvCxnSpPr>
          <p:nvPr/>
        </p:nvCxnSpPr>
        <p:spPr>
          <a:xfrm>
            <a:off x="10594138" y="2501731"/>
            <a:ext cx="0" cy="57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9" name="Google Shape;61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2"/>
          <p:cNvSpPr>
            <a:spLocks noGrp="1"/>
          </p:cNvSpPr>
          <p:nvPr>
            <p:ph type="body" idx="1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Госуслуги</a:t>
            </a:r>
            <a:endParaRPr/>
          </a:p>
        </p:txBody>
      </p:sp>
      <p:sp>
        <p:nvSpPr>
          <p:cNvPr id="403" name="Google Shape;403;p22"/>
          <p:cNvSpPr txBox="1">
            <a:spLocks noGrp="1"/>
          </p:cNvSpPr>
          <p:nvPr>
            <p:ph type="body" idx="2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>
                <a:solidFill>
                  <a:srgbClr val="F5F7FC"/>
                </a:solidFill>
              </a:rPr>
              <a:t>Федеральный портал</a:t>
            </a:r>
            <a:endParaRPr>
              <a:solidFill>
                <a:srgbClr val="F5F7FC"/>
              </a:solidFill>
            </a:endParaRPr>
          </a:p>
          <a:p>
            <a:pPr marL="228600" marR="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>
                <a:solidFill>
                  <a:srgbClr val="F5F7FC"/>
                </a:solidFill>
              </a:rPr>
              <a:t>госуслуг</a:t>
            </a:r>
            <a:endParaRPr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>
                <a:solidFill>
                  <a:srgbClr val="F5F7FC"/>
                </a:solidFill>
              </a:rPr>
              <a:t>Портал госуслуг Московской</a:t>
            </a:r>
            <a:endParaRPr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>
                <a:solidFill>
                  <a:srgbClr val="F5F7FC"/>
                </a:solidFill>
              </a:rPr>
              <a:t>области</a:t>
            </a:r>
            <a:endParaRPr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>
                <a:solidFill>
                  <a:srgbClr val="F5F7FC"/>
                </a:solidFill>
              </a:rPr>
              <a:t>Единая биометрическая</a:t>
            </a:r>
            <a:endParaRPr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>
                <a:solidFill>
                  <a:srgbClr val="F5F7FC"/>
                </a:solidFill>
              </a:rPr>
              <a:t>система</a:t>
            </a:r>
            <a:endParaRPr/>
          </a:p>
        </p:txBody>
      </p:sp>
      <p:sp>
        <p:nvSpPr>
          <p:cNvPr id="404" name="Google Shape;404;p22"/>
          <p:cNvSpPr>
            <a:spLocks noGrp="1"/>
          </p:cNvSpPr>
          <p:nvPr>
            <p:ph type="body" idx="3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Портал Ворлдскиллс</a:t>
            </a:r>
            <a:endParaRPr/>
          </a:p>
        </p:txBody>
      </p:sp>
      <p:sp>
        <p:nvSpPr>
          <p:cNvPr id="405" name="Google Shape;405;p22"/>
          <p:cNvSpPr txBox="1">
            <a:spLocks noGrp="1"/>
          </p:cNvSpPr>
          <p:nvPr>
            <p:ph type="body" idx="4"/>
          </p:nvPr>
        </p:nvSpPr>
        <p:spPr>
          <a:xfrm>
            <a:off x="4832960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5F7FC"/>
                </a:solidFill>
              </a:rPr>
              <a:t>Портал карьерного</a:t>
            </a:r>
            <a:endParaRPr>
              <a:solidFill>
                <a:srgbClr val="F5F7FC"/>
              </a:solidFill>
            </a:endParaRPr>
          </a:p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lang="ru-RU">
                <a:solidFill>
                  <a:srgbClr val="F5F7FC"/>
                </a:solidFill>
              </a:rPr>
              <a:t>сопровождения молодежи</a:t>
            </a:r>
            <a:endParaRPr/>
          </a:p>
        </p:txBody>
      </p:sp>
      <p:sp>
        <p:nvSpPr>
          <p:cNvPr id="406" name="Google Shape;406;p22"/>
          <p:cNvSpPr>
            <a:spLocks noGrp="1"/>
          </p:cNvSpPr>
          <p:nvPr>
            <p:ph type="body" idx="5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lang="ru-RU"/>
              <a:t>E-Voting</a:t>
            </a:r>
            <a:endParaRPr/>
          </a:p>
          <a:p>
            <a:pPr marL="228600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body" idx="6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14285"/>
              <a:buNone/>
            </a:pPr>
            <a:r>
              <a:rPr lang="ru-RU">
                <a:solidFill>
                  <a:srgbClr val="F5F7FC"/>
                </a:solidFill>
              </a:rPr>
              <a:t>Портал проведения голосований держателей ценных бумаг для «Национального расчётного депозитария»</a:t>
            </a:r>
            <a:endParaRPr>
              <a:solidFill>
                <a:srgbClr val="F5F7FC"/>
              </a:solidFill>
            </a:endParaRPr>
          </a:p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None/>
            </a:pPr>
            <a:endParaRPr sz="1600" b="1">
              <a:solidFill>
                <a:schemeClr val="accent2"/>
              </a:solidFill>
            </a:endParaRPr>
          </a:p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408" name="Google Shape;408;p22"/>
          <p:cNvSpPr>
            <a:spLocks noGrp="1"/>
          </p:cNvSpPr>
          <p:nvPr>
            <p:ph type="body" idx="7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ДОМ.РФ</a:t>
            </a: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body" idx="8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600">
                <a:solidFill>
                  <a:srgbClr val="F5F7FC"/>
                </a:solidFill>
              </a:rPr>
              <a:t>Единая информационная</a:t>
            </a:r>
            <a:endParaRPr sz="1600">
              <a:solidFill>
                <a:srgbClr val="F5F7FC"/>
              </a:solidFill>
            </a:endParaRPr>
          </a:p>
          <a:p>
            <a:pPr marL="2286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600">
                <a:solidFill>
                  <a:srgbClr val="F5F7FC"/>
                </a:solidFill>
              </a:rPr>
              <a:t>система жилищного</a:t>
            </a:r>
            <a:endParaRPr sz="1600">
              <a:solidFill>
                <a:srgbClr val="F5F7FC"/>
              </a:solidFill>
            </a:endParaRPr>
          </a:p>
          <a:p>
            <a:pPr marL="2286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600">
                <a:solidFill>
                  <a:srgbClr val="F5F7FC"/>
                </a:solidFill>
              </a:rPr>
              <a:t>строительства</a:t>
            </a:r>
            <a:endParaRPr sz="1600"/>
          </a:p>
        </p:txBody>
      </p:sp>
      <p:sp>
        <p:nvSpPr>
          <p:cNvPr id="410" name="Google Shape;410;p22"/>
          <p:cNvSpPr>
            <a:spLocks noGrp="1"/>
          </p:cNvSpPr>
          <p:nvPr>
            <p:ph type="body" idx="9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Портал REHAU</a:t>
            </a:r>
            <a:endParaRPr/>
          </a:p>
        </p:txBody>
      </p:sp>
      <p:sp>
        <p:nvSpPr>
          <p:cNvPr id="411" name="Google Shape;411;p22"/>
          <p:cNvSpPr txBox="1">
            <a:spLocks noGrp="1"/>
          </p:cNvSpPr>
          <p:nvPr>
            <p:ph type="body" idx="13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rPr lang="ru-RU">
                <a:solidFill>
                  <a:srgbClr val="F5F7FC"/>
                </a:solidFill>
              </a:rPr>
              <a:t>Портал для поддержки профессионального сообщества монтажников REHAU и помощи пользователям в нахождении монтажников</a:t>
            </a:r>
            <a:endParaRPr sz="145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412" name="Google Shape;412;p22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</a:pPr>
            <a:r>
              <a:rPr lang="ru-RU" sz="28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Опыт реализации проектов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4" name="Google Shape;414;p22"/>
          <p:cNvGrpSpPr/>
          <p:nvPr/>
        </p:nvGrpSpPr>
        <p:grpSpPr>
          <a:xfrm>
            <a:off x="3398486" y="2972175"/>
            <a:ext cx="913651" cy="913651"/>
            <a:chOff x="6031523" y="2539484"/>
            <a:chExt cx="1140417" cy="1140417"/>
          </a:xfrm>
        </p:grpSpPr>
        <p:sp>
          <p:nvSpPr>
            <p:cNvPr id="415" name="Google Shape;415;p22"/>
            <p:cNvSpPr/>
            <p:nvPr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152289" y="2972175"/>
            <a:ext cx="913651" cy="913651"/>
            <a:chOff x="6031523" y="2539484"/>
            <a:chExt cx="1140417" cy="1140417"/>
          </a:xfrm>
        </p:grpSpPr>
        <p:sp>
          <p:nvSpPr>
            <p:cNvPr id="419" name="Google Shape;419;p22"/>
            <p:cNvSpPr/>
            <p:nvPr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422" name="Google Shape;422;p22"/>
          <p:cNvGrpSpPr/>
          <p:nvPr/>
        </p:nvGrpSpPr>
        <p:grpSpPr>
          <a:xfrm>
            <a:off x="5644683" y="2972175"/>
            <a:ext cx="913651" cy="913651"/>
            <a:chOff x="6031523" y="2539484"/>
            <a:chExt cx="1140417" cy="1140417"/>
          </a:xfrm>
        </p:grpSpPr>
        <p:sp>
          <p:nvSpPr>
            <p:cNvPr id="423" name="Google Shape;423;p22"/>
            <p:cNvSpPr/>
            <p:nvPr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grpSp>
        <p:nvGrpSpPr>
          <p:cNvPr id="426" name="Google Shape;426;p22"/>
          <p:cNvGrpSpPr/>
          <p:nvPr/>
        </p:nvGrpSpPr>
        <p:grpSpPr>
          <a:xfrm>
            <a:off x="7890880" y="2972175"/>
            <a:ext cx="913651" cy="913651"/>
            <a:chOff x="6031523" y="2539484"/>
            <a:chExt cx="1140417" cy="1140417"/>
          </a:xfrm>
        </p:grpSpPr>
        <p:sp>
          <p:nvSpPr>
            <p:cNvPr id="427" name="Google Shape;427;p22"/>
            <p:cNvSpPr/>
            <p:nvPr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430" name="Google Shape;430;p22"/>
          <p:cNvGrpSpPr/>
          <p:nvPr/>
        </p:nvGrpSpPr>
        <p:grpSpPr>
          <a:xfrm>
            <a:off x="10137076" y="2972175"/>
            <a:ext cx="913651" cy="913651"/>
            <a:chOff x="6031523" y="2539484"/>
            <a:chExt cx="1140417" cy="1140417"/>
          </a:xfrm>
        </p:grpSpPr>
        <p:sp>
          <p:nvSpPr>
            <p:cNvPr id="431" name="Google Shape;431;p22"/>
            <p:cNvSpPr/>
            <p:nvPr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cxnSp>
        <p:nvCxnSpPr>
          <p:cNvPr id="434" name="Google Shape;434;p22"/>
          <p:cNvCxnSpPr>
            <a:stCxn id="419" idx="6"/>
            <a:endCxn id="415" idx="2"/>
          </p:cNvCxnSpPr>
          <p:nvPr/>
        </p:nvCxnSpPr>
        <p:spPr>
          <a:xfrm>
            <a:off x="2065940" y="3429000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5" name="Google Shape;435;p22"/>
          <p:cNvCxnSpPr>
            <a:stCxn id="415" idx="6"/>
            <a:endCxn id="423" idx="2"/>
          </p:cNvCxnSpPr>
          <p:nvPr/>
        </p:nvCxnSpPr>
        <p:spPr>
          <a:xfrm>
            <a:off x="4312137" y="3429000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6" name="Google Shape;436;p22"/>
          <p:cNvCxnSpPr>
            <a:stCxn id="423" idx="6"/>
            <a:endCxn id="427" idx="2"/>
          </p:cNvCxnSpPr>
          <p:nvPr/>
        </p:nvCxnSpPr>
        <p:spPr>
          <a:xfrm>
            <a:off x="6558334" y="3429000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" name="Google Shape;437;p22"/>
          <p:cNvCxnSpPr>
            <a:stCxn id="427" idx="6"/>
            <a:endCxn id="431" idx="2"/>
          </p:cNvCxnSpPr>
          <p:nvPr/>
        </p:nvCxnSpPr>
        <p:spPr>
          <a:xfrm>
            <a:off x="8804531" y="3429000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" name="Google Shape;438;p22"/>
          <p:cNvCxnSpPr>
            <a:endCxn id="420" idx="0"/>
          </p:cNvCxnSpPr>
          <p:nvPr/>
        </p:nvCxnSpPr>
        <p:spPr>
          <a:xfrm>
            <a:off x="1609115" y="2501611"/>
            <a:ext cx="0" cy="57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" name="Google Shape;439;p22"/>
          <p:cNvCxnSpPr>
            <a:stCxn id="416" idx="4"/>
          </p:cNvCxnSpPr>
          <p:nvPr/>
        </p:nvCxnSpPr>
        <p:spPr>
          <a:xfrm>
            <a:off x="3855312" y="3783090"/>
            <a:ext cx="1200" cy="5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" name="Google Shape;440;p22"/>
          <p:cNvCxnSpPr>
            <a:endCxn id="424" idx="0"/>
          </p:cNvCxnSpPr>
          <p:nvPr/>
        </p:nvCxnSpPr>
        <p:spPr>
          <a:xfrm>
            <a:off x="6096109" y="2501611"/>
            <a:ext cx="5400" cy="57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" name="Google Shape;441;p22"/>
          <p:cNvCxnSpPr>
            <a:stCxn id="428" idx="4"/>
          </p:cNvCxnSpPr>
          <p:nvPr/>
        </p:nvCxnSpPr>
        <p:spPr>
          <a:xfrm flipH="1">
            <a:off x="8343506" y="3783090"/>
            <a:ext cx="4200" cy="5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" name="Google Shape;442;p22"/>
          <p:cNvCxnSpPr>
            <a:endCxn id="432" idx="0"/>
          </p:cNvCxnSpPr>
          <p:nvPr/>
        </p:nvCxnSpPr>
        <p:spPr>
          <a:xfrm>
            <a:off x="10593902" y="2501611"/>
            <a:ext cx="0" cy="57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3" name="Google Shape;4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6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"/>
          <p:cNvSpPr>
            <a:spLocks noGrp="1"/>
          </p:cNvSpPr>
          <p:nvPr>
            <p:ph type="body" idx="1"/>
          </p:nvPr>
        </p:nvSpPr>
        <p:spPr>
          <a:xfrm>
            <a:off x="346075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Архитектура</a:t>
            </a:r>
            <a:endParaRPr/>
          </a:p>
        </p:txBody>
      </p:sp>
      <p:sp>
        <p:nvSpPr>
          <p:cNvPr id="450" name="Google Shape;450;p23"/>
          <p:cNvSpPr txBox="1">
            <a:spLocks noGrp="1"/>
          </p:cNvSpPr>
          <p:nvPr>
            <p:ph type="body" idx="2"/>
          </p:nvPr>
        </p:nvSpPr>
        <p:spPr>
          <a:xfrm>
            <a:off x="346075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2000">
                <a:solidFill>
                  <a:srgbClr val="F5F7FC"/>
                </a:solidFill>
              </a:rPr>
              <a:t>Корпоративная, </a:t>
            </a:r>
            <a:endParaRPr sz="2000"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2000">
                <a:solidFill>
                  <a:srgbClr val="F5F7FC"/>
                </a:solidFill>
              </a:rPr>
              <a:t>системная,</a:t>
            </a:r>
            <a:endParaRPr sz="2000"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2000">
                <a:solidFill>
                  <a:srgbClr val="F5F7FC"/>
                </a:solidFill>
              </a:rPr>
              <a:t>технологическая</a:t>
            </a:r>
            <a:endParaRPr sz="2000"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2000">
                <a:solidFill>
                  <a:srgbClr val="F5F7FC"/>
                </a:solidFill>
              </a:rPr>
              <a:t>архитектуры</a:t>
            </a:r>
            <a:endParaRPr sz="2000"/>
          </a:p>
        </p:txBody>
      </p:sp>
      <p:sp>
        <p:nvSpPr>
          <p:cNvPr id="451" name="Google Shape;451;p23"/>
          <p:cNvSpPr>
            <a:spLocks noGrp="1"/>
          </p:cNvSpPr>
          <p:nvPr>
            <p:ph type="body" idx="3"/>
          </p:nvPr>
        </p:nvSpPr>
        <p:spPr>
          <a:xfrm>
            <a:off x="4832960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Разработка</a:t>
            </a:r>
            <a:endParaRPr/>
          </a:p>
        </p:txBody>
      </p:sp>
      <p:sp>
        <p:nvSpPr>
          <p:cNvPr id="452" name="Google Shape;452;p23"/>
          <p:cNvSpPr txBox="1">
            <a:spLocks noGrp="1"/>
          </p:cNvSpPr>
          <p:nvPr>
            <p:ph type="body" idx="4"/>
          </p:nvPr>
        </p:nvSpPr>
        <p:spPr>
          <a:xfrm>
            <a:off x="4832960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sz="2400" dirty="0" err="1" smtClean="0">
                <a:solidFill>
                  <a:srgbClr val="F5F7FC"/>
                </a:solidFill>
              </a:rPr>
              <a:t>Java</a:t>
            </a:r>
            <a:r>
              <a:rPr lang="ru-RU" sz="2400" dirty="0" smtClean="0">
                <a:solidFill>
                  <a:srgbClr val="F5F7FC"/>
                </a:solidFill>
              </a:rPr>
              <a:t> </a:t>
            </a:r>
            <a:r>
              <a:rPr lang="ru-RU" sz="2400" dirty="0" err="1" smtClean="0">
                <a:solidFill>
                  <a:srgbClr val="F5F7FC"/>
                </a:solidFill>
              </a:rPr>
              <a:t>Go</a:t>
            </a:r>
            <a:r>
              <a:rPr lang="ru-RU" sz="2400" dirty="0" smtClean="0">
                <a:solidFill>
                  <a:srgbClr val="F5F7FC"/>
                </a:solidFill>
              </a:rPr>
              <a:t> </a:t>
            </a:r>
            <a:endParaRPr sz="2400" dirty="0">
              <a:solidFill>
                <a:srgbClr val="F5F7FC"/>
              </a:solidFill>
            </a:endParaRPr>
          </a:p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sz="2400" dirty="0" err="1">
                <a:solidFill>
                  <a:srgbClr val="F5F7FC"/>
                </a:solidFill>
              </a:rPr>
              <a:t>Python</a:t>
            </a:r>
            <a:r>
              <a:rPr lang="ru-RU" sz="2400" dirty="0">
                <a:solidFill>
                  <a:srgbClr val="F5F7FC"/>
                </a:solidFill>
              </a:rPr>
              <a:t>	</a:t>
            </a:r>
            <a:r>
              <a:rPr lang="ru-RU" sz="2400" dirty="0" smtClean="0">
                <a:solidFill>
                  <a:srgbClr val="F5F7FC"/>
                </a:solidFill>
              </a:rPr>
              <a:t> C/C</a:t>
            </a:r>
            <a:r>
              <a:rPr lang="ru-RU" sz="2400" dirty="0">
                <a:solidFill>
                  <a:srgbClr val="F5F7FC"/>
                </a:solidFill>
              </a:rPr>
              <a:t>++</a:t>
            </a:r>
            <a:endParaRPr sz="2400" dirty="0">
              <a:solidFill>
                <a:srgbClr val="F5F7FC"/>
              </a:solidFill>
            </a:endParaRPr>
          </a:p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sz="2400" dirty="0" err="1">
                <a:solidFill>
                  <a:srgbClr val="F5F7FC"/>
                </a:solidFill>
              </a:rPr>
              <a:t>React</a:t>
            </a:r>
            <a:endParaRPr dirty="0">
              <a:solidFill>
                <a:srgbClr val="F5F7FC"/>
              </a:solidFill>
            </a:endParaRPr>
          </a:p>
        </p:txBody>
      </p:sp>
      <p:sp>
        <p:nvSpPr>
          <p:cNvPr id="453" name="Google Shape;453;p23"/>
          <p:cNvSpPr>
            <a:spLocks noGrp="1"/>
          </p:cNvSpPr>
          <p:nvPr>
            <p:ph type="body" idx="5"/>
          </p:nvPr>
        </p:nvSpPr>
        <p:spPr>
          <a:xfrm>
            <a:off x="9330862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Платформы и ОС</a:t>
            </a:r>
            <a:endParaRPr/>
          </a:p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endParaRPr/>
          </a:p>
        </p:txBody>
      </p:sp>
      <p:sp>
        <p:nvSpPr>
          <p:cNvPr id="454" name="Google Shape;454;p23"/>
          <p:cNvSpPr txBox="1">
            <a:spLocks noGrp="1"/>
          </p:cNvSpPr>
          <p:nvPr>
            <p:ph type="body" idx="6"/>
          </p:nvPr>
        </p:nvSpPr>
        <p:spPr>
          <a:xfrm>
            <a:off x="9330862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39497"/>
              <a:buNone/>
            </a:pPr>
            <a:r>
              <a:rPr lang="ru-RU" sz="4050">
                <a:solidFill>
                  <a:srgbClr val="F5F7FC"/>
                </a:solidFill>
              </a:rPr>
              <a:t>Docker swarm</a:t>
            </a:r>
            <a:endParaRPr sz="4050">
              <a:solidFill>
                <a:srgbClr val="F5F7FC"/>
              </a:solidFill>
            </a:endParaRPr>
          </a:p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39497"/>
              <a:buNone/>
            </a:pPr>
            <a:r>
              <a:rPr lang="ru-RU" sz="4050">
                <a:solidFill>
                  <a:srgbClr val="F5F7FC"/>
                </a:solidFill>
              </a:rPr>
              <a:t>Kubernetes</a:t>
            </a:r>
            <a:endParaRPr sz="4050">
              <a:solidFill>
                <a:srgbClr val="F5F7FC"/>
              </a:solidFill>
            </a:endParaRPr>
          </a:p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39497"/>
              <a:buNone/>
            </a:pPr>
            <a:r>
              <a:rPr lang="ru-RU" sz="4050">
                <a:solidFill>
                  <a:srgbClr val="F5F7FC"/>
                </a:solidFill>
              </a:rPr>
              <a:t>Hadoop</a:t>
            </a:r>
            <a:endParaRPr sz="4050">
              <a:solidFill>
                <a:srgbClr val="F5F7FC"/>
              </a:solidFill>
            </a:endParaRPr>
          </a:p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39497"/>
              <a:buNone/>
            </a:pPr>
            <a:r>
              <a:rPr lang="ru-RU" sz="4050">
                <a:solidFill>
                  <a:srgbClr val="F5F7FC"/>
                </a:solidFill>
              </a:rPr>
              <a:t>VMware</a:t>
            </a:r>
            <a:endParaRPr sz="4050">
              <a:solidFill>
                <a:srgbClr val="F5F7FC"/>
              </a:solidFill>
            </a:endParaRPr>
          </a:p>
          <a:p>
            <a:pPr marL="228600" lvl="0" indent="-127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39497"/>
              <a:buNone/>
            </a:pPr>
            <a:r>
              <a:rPr lang="ru-RU" sz="4050">
                <a:solidFill>
                  <a:srgbClr val="F5F7FC"/>
                </a:solidFill>
              </a:rPr>
              <a:t>Linux</a:t>
            </a:r>
            <a:endParaRPr/>
          </a:p>
        </p:txBody>
      </p:sp>
      <p:sp>
        <p:nvSpPr>
          <p:cNvPr id="455" name="Google Shape;455;p23"/>
          <p:cNvSpPr>
            <a:spLocks noGrp="1"/>
          </p:cNvSpPr>
          <p:nvPr>
            <p:ph type="body" idx="7"/>
          </p:nvPr>
        </p:nvSpPr>
        <p:spPr>
          <a:xfrm>
            <a:off x="2593517" y="4358152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Анализ</a:t>
            </a:r>
            <a:endParaRPr/>
          </a:p>
        </p:txBody>
      </p:sp>
      <p:sp>
        <p:nvSpPr>
          <p:cNvPr id="456" name="Google Shape;456;p23"/>
          <p:cNvSpPr txBox="1">
            <a:spLocks noGrp="1"/>
          </p:cNvSpPr>
          <p:nvPr>
            <p:ph type="body" idx="8"/>
          </p:nvPr>
        </p:nvSpPr>
        <p:spPr>
          <a:xfrm>
            <a:off x="2593517" y="4714154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900">
                <a:solidFill>
                  <a:srgbClr val="F5F7FC"/>
                </a:solidFill>
              </a:rPr>
              <a:t>Системный и бизнес</a:t>
            </a:r>
            <a:endParaRPr sz="1900">
              <a:solidFill>
                <a:srgbClr val="F5F7FC"/>
              </a:solidFill>
            </a:endParaRPr>
          </a:p>
          <a:p>
            <a:pPr marL="2286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900">
                <a:solidFill>
                  <a:srgbClr val="F5F7FC"/>
                </a:solidFill>
              </a:rPr>
              <a:t>анализ</a:t>
            </a:r>
            <a:endParaRPr sz="1900"/>
          </a:p>
        </p:txBody>
      </p:sp>
      <p:sp>
        <p:nvSpPr>
          <p:cNvPr id="457" name="Google Shape;457;p23"/>
          <p:cNvSpPr>
            <a:spLocks noGrp="1"/>
          </p:cNvSpPr>
          <p:nvPr>
            <p:ph type="body" idx="9"/>
          </p:nvPr>
        </p:nvSpPr>
        <p:spPr>
          <a:xfrm>
            <a:off x="7080402" y="4358152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5F7FC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/>
              <a:t>Продукты</a:t>
            </a:r>
            <a:endParaRPr/>
          </a:p>
        </p:txBody>
      </p:sp>
      <p:sp>
        <p:nvSpPr>
          <p:cNvPr id="458" name="Google Shape;458;p23"/>
          <p:cNvSpPr txBox="1">
            <a:spLocks noGrp="1"/>
          </p:cNvSpPr>
          <p:nvPr>
            <p:ph type="body" idx="13"/>
          </p:nvPr>
        </p:nvSpPr>
        <p:spPr>
          <a:xfrm>
            <a:off x="7080402" y="4714154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1600">
                <a:solidFill>
                  <a:srgbClr val="F5F7FC"/>
                </a:solidFill>
              </a:rPr>
              <a:t>Apache Kafka, RabbitMQ, Postgresql, Oracle, minIO, nginx, Keycloak, Krakend &amp; Gravitee.io, pfSense</a:t>
            </a:r>
            <a:endParaRPr sz="1600">
              <a:solidFill>
                <a:srgbClr val="F5F7FC"/>
              </a:solidFill>
            </a:endParaRPr>
          </a:p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459" name="Google Shape;459;p23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</a:pPr>
            <a:r>
              <a:rPr lang="ru-RU" sz="28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компетенции</a:t>
            </a:r>
            <a:endParaRPr sz="5200"/>
          </a:p>
        </p:txBody>
      </p:sp>
      <p:sp>
        <p:nvSpPr>
          <p:cNvPr id="460" name="Google Shape;460;p2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grpSp>
        <p:nvGrpSpPr>
          <p:cNvPr id="461" name="Google Shape;461;p23"/>
          <p:cNvGrpSpPr/>
          <p:nvPr/>
        </p:nvGrpSpPr>
        <p:grpSpPr>
          <a:xfrm>
            <a:off x="3398756" y="2972289"/>
            <a:ext cx="913608" cy="913608"/>
            <a:chOff x="6031523" y="2539484"/>
            <a:chExt cx="1140300" cy="1140300"/>
          </a:xfrm>
        </p:grpSpPr>
        <p:sp>
          <p:nvSpPr>
            <p:cNvPr id="462" name="Google Shape;462;p23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grpSp>
        <p:nvGrpSpPr>
          <p:cNvPr id="465" name="Google Shape;465;p23"/>
          <p:cNvGrpSpPr/>
          <p:nvPr/>
        </p:nvGrpSpPr>
        <p:grpSpPr>
          <a:xfrm>
            <a:off x="1152559" y="2972289"/>
            <a:ext cx="913608" cy="913608"/>
            <a:chOff x="6031523" y="2539484"/>
            <a:chExt cx="1140300" cy="1140300"/>
          </a:xfrm>
        </p:grpSpPr>
        <p:sp>
          <p:nvSpPr>
            <p:cNvPr id="466" name="Google Shape;466;p23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469" name="Google Shape;469;p23"/>
          <p:cNvGrpSpPr/>
          <p:nvPr/>
        </p:nvGrpSpPr>
        <p:grpSpPr>
          <a:xfrm>
            <a:off x="5644953" y="2972289"/>
            <a:ext cx="913608" cy="913608"/>
            <a:chOff x="6031523" y="2539484"/>
            <a:chExt cx="1140300" cy="1140300"/>
          </a:xfrm>
        </p:grpSpPr>
        <p:sp>
          <p:nvSpPr>
            <p:cNvPr id="470" name="Google Shape;470;p23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>
            <a:off x="7891150" y="2972289"/>
            <a:ext cx="913608" cy="913608"/>
            <a:chOff x="6031523" y="2539484"/>
            <a:chExt cx="1140300" cy="1140300"/>
          </a:xfrm>
        </p:grpSpPr>
        <p:sp>
          <p:nvSpPr>
            <p:cNvPr id="474" name="Google Shape;474;p23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477" name="Google Shape;477;p23"/>
          <p:cNvGrpSpPr/>
          <p:nvPr/>
        </p:nvGrpSpPr>
        <p:grpSpPr>
          <a:xfrm>
            <a:off x="10137346" y="2972289"/>
            <a:ext cx="913608" cy="913608"/>
            <a:chOff x="6031523" y="2539484"/>
            <a:chExt cx="1140300" cy="1140300"/>
          </a:xfrm>
        </p:grpSpPr>
        <p:sp>
          <p:nvSpPr>
            <p:cNvPr id="478" name="Google Shape;478;p23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cxnSp>
        <p:nvCxnSpPr>
          <p:cNvPr id="481" name="Google Shape;481;p23"/>
          <p:cNvCxnSpPr>
            <a:stCxn id="466" idx="6"/>
            <a:endCxn id="462" idx="2"/>
          </p:cNvCxnSpPr>
          <p:nvPr/>
        </p:nvCxnSpPr>
        <p:spPr>
          <a:xfrm>
            <a:off x="2066168" y="3429093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" name="Google Shape;482;p23"/>
          <p:cNvCxnSpPr>
            <a:stCxn id="462" idx="6"/>
            <a:endCxn id="470" idx="2"/>
          </p:cNvCxnSpPr>
          <p:nvPr/>
        </p:nvCxnSpPr>
        <p:spPr>
          <a:xfrm>
            <a:off x="4312365" y="3429093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" name="Google Shape;483;p23"/>
          <p:cNvCxnSpPr>
            <a:stCxn id="470" idx="6"/>
            <a:endCxn id="474" idx="2"/>
          </p:cNvCxnSpPr>
          <p:nvPr/>
        </p:nvCxnSpPr>
        <p:spPr>
          <a:xfrm>
            <a:off x="6558562" y="3429093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" name="Google Shape;484;p23"/>
          <p:cNvCxnSpPr>
            <a:stCxn id="474" idx="6"/>
            <a:endCxn id="478" idx="2"/>
          </p:cNvCxnSpPr>
          <p:nvPr/>
        </p:nvCxnSpPr>
        <p:spPr>
          <a:xfrm>
            <a:off x="8804759" y="3429093"/>
            <a:ext cx="13326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" name="Google Shape;485;p23"/>
          <p:cNvCxnSpPr>
            <a:endCxn id="467" idx="0"/>
          </p:cNvCxnSpPr>
          <p:nvPr/>
        </p:nvCxnSpPr>
        <p:spPr>
          <a:xfrm>
            <a:off x="1609351" y="2501731"/>
            <a:ext cx="0" cy="57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6" name="Google Shape;486;p23"/>
          <p:cNvCxnSpPr>
            <a:stCxn id="463" idx="4"/>
          </p:cNvCxnSpPr>
          <p:nvPr/>
        </p:nvCxnSpPr>
        <p:spPr>
          <a:xfrm>
            <a:off x="3855548" y="3783131"/>
            <a:ext cx="1200" cy="5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7" name="Google Shape;487;p23"/>
          <p:cNvCxnSpPr>
            <a:endCxn id="471" idx="0"/>
          </p:cNvCxnSpPr>
          <p:nvPr/>
        </p:nvCxnSpPr>
        <p:spPr>
          <a:xfrm>
            <a:off x="6096345" y="2501731"/>
            <a:ext cx="5400" cy="57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" name="Google Shape;488;p23"/>
          <p:cNvCxnSpPr>
            <a:stCxn id="475" idx="4"/>
          </p:cNvCxnSpPr>
          <p:nvPr/>
        </p:nvCxnSpPr>
        <p:spPr>
          <a:xfrm flipH="1">
            <a:off x="8343742" y="3783131"/>
            <a:ext cx="4200" cy="575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" name="Google Shape;489;p23"/>
          <p:cNvCxnSpPr>
            <a:endCxn id="479" idx="0"/>
          </p:cNvCxnSpPr>
          <p:nvPr/>
        </p:nvCxnSpPr>
        <p:spPr>
          <a:xfrm>
            <a:off x="10594138" y="2501731"/>
            <a:ext cx="0" cy="573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90" name="Google Shape;4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4"/>
          <p:cNvSpPr txBox="1">
            <a:spLocks noGrp="1"/>
          </p:cNvSpPr>
          <p:nvPr>
            <p:ph type="body" idx="1"/>
          </p:nvPr>
        </p:nvSpPr>
        <p:spPr>
          <a:xfrm>
            <a:off x="2169809" y="3118956"/>
            <a:ext cx="8872660" cy="87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600"/>
              <a:buNone/>
            </a:pPr>
            <a:r>
              <a:rPr lang="ru-RU" sz="2800" dirty="0" smtClean="0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Релиз 1.0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600"/>
              <a:buNone/>
            </a:pPr>
            <a:r>
              <a:rPr lang="ru-RU" sz="2800" dirty="0" smtClean="0">
                <a:solidFill>
                  <a:srgbClr val="66FFCC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 ключевых бизнес-процессов</a:t>
            </a:r>
            <a:endParaRPr sz="2800" dirty="0"/>
          </a:p>
        </p:txBody>
      </p:sp>
      <p:sp>
        <p:nvSpPr>
          <p:cNvPr id="501" name="Google Shape;501;p2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502" name="Google Shape;5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24"/>
          <p:cNvGrpSpPr/>
          <p:nvPr/>
        </p:nvGrpSpPr>
        <p:grpSpPr>
          <a:xfrm>
            <a:off x="1073829" y="3084369"/>
            <a:ext cx="913608" cy="913608"/>
            <a:chOff x="6031523" y="2539484"/>
            <a:chExt cx="1140300" cy="1140300"/>
          </a:xfrm>
        </p:grpSpPr>
        <p:sp>
          <p:nvSpPr>
            <p:cNvPr id="506" name="Google Shape;506;p24"/>
            <p:cNvSpPr/>
            <p:nvPr/>
          </p:nvSpPr>
          <p:spPr>
            <a:xfrm>
              <a:off x="6031523" y="2539484"/>
              <a:ext cx="1140300" cy="1140300"/>
            </a:xfrm>
            <a:prstGeom prst="ellipse">
              <a:avLst/>
            </a:prstGeom>
            <a:gradFill>
              <a:gsLst>
                <a:gs pos="0">
                  <a:srgbClr val="F5F7FC">
                    <a:alpha val="0"/>
                  </a:srgbClr>
                </a:gs>
                <a:gs pos="54000">
                  <a:srgbClr val="F5F7FC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159758" y="2667719"/>
              <a:ext cx="883800" cy="8838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6298929" y="2806890"/>
              <a:ext cx="605700" cy="605700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Решение (Релиз 1.0)</a:t>
            </a:r>
            <a:endParaRPr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005" y="957197"/>
            <a:ext cx="6336411" cy="5346683"/>
          </a:xfrm>
          <a:prstGeom prst="rect">
            <a:avLst/>
          </a:prstGeom>
        </p:spPr>
      </p:pic>
      <p:sp>
        <p:nvSpPr>
          <p:cNvPr id="18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8" y="940592"/>
            <a:ext cx="4928199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Размещение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площадок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/>
            </a:r>
            <a:b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</a:br>
            <a:endParaRPr sz="2022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85"/>
              <a:buNone/>
            </a:pPr>
            <a:endParaRPr sz="1162" dirty="0"/>
          </a:p>
        </p:txBody>
      </p:sp>
    </p:spTree>
    <p:extLst>
      <p:ext uri="{BB962C8B-B14F-4D97-AF65-F5344CB8AC3E}">
        <p14:creationId xmlns:p14="http://schemas.microsoft.com/office/powerpoint/2010/main" val="94374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Решение (Релиз 1.0)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347" y="1270583"/>
            <a:ext cx="6423155" cy="4693844"/>
          </a:xfrm>
          <a:prstGeom prst="rect">
            <a:avLst/>
          </a:prstGeom>
        </p:spPr>
      </p:pic>
      <p:sp>
        <p:nvSpPr>
          <p:cNvPr id="13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8" y="940592"/>
            <a:ext cx="4928199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Размещение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площадок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Поиск с фильтрацией на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карте/списком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/>
            </a:r>
            <a:b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</a:br>
            <a:endParaRPr sz="2022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85"/>
              <a:buNone/>
            </a:pPr>
            <a:endParaRPr sz="1162" dirty="0"/>
          </a:p>
        </p:txBody>
      </p:sp>
    </p:spTree>
    <p:extLst>
      <p:ext uri="{BB962C8B-B14F-4D97-AF65-F5344CB8AC3E}">
        <p14:creationId xmlns:p14="http://schemas.microsoft.com/office/powerpoint/2010/main" val="91287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Решение (Релиз 1.0)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096" y="1071230"/>
            <a:ext cx="4711390" cy="51153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763" y="2856411"/>
            <a:ext cx="3533812" cy="3330199"/>
          </a:xfrm>
          <a:prstGeom prst="rect">
            <a:avLst/>
          </a:prstGeom>
        </p:spPr>
      </p:pic>
      <p:sp>
        <p:nvSpPr>
          <p:cNvPr id="13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8" y="940592"/>
            <a:ext cx="4928199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Размещение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площадок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Поиск с фильтрацией на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карте/списком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Бронирование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/>
            </a:r>
            <a:b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</a:br>
            <a:endParaRPr sz="2022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85"/>
              <a:buNone/>
            </a:pPr>
            <a:endParaRPr sz="1162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655" y="147422"/>
            <a:ext cx="2371140" cy="54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8331" y="202620"/>
            <a:ext cx="1258707" cy="3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Montserrat"/>
                <a:sym typeface="Montserrat"/>
              </a:rPr>
              <a:t>Решение (Релиз 1.0)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096" y="1028766"/>
            <a:ext cx="6409510" cy="33706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096" y="4516359"/>
            <a:ext cx="6409510" cy="1653316"/>
          </a:xfrm>
          <a:prstGeom prst="rect">
            <a:avLst/>
          </a:prstGeom>
        </p:spPr>
      </p:pic>
      <p:sp>
        <p:nvSpPr>
          <p:cNvPr id="13" name="Google Shape;549;p26"/>
          <p:cNvSpPr txBox="1">
            <a:spLocks noGrp="1"/>
          </p:cNvSpPr>
          <p:nvPr>
            <p:ph type="body" idx="1"/>
          </p:nvPr>
        </p:nvSpPr>
        <p:spPr>
          <a:xfrm>
            <a:off x="74449" y="940592"/>
            <a:ext cx="4924272" cy="52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Размещение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площадок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Поиск с фильтрацией на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карте/списком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Бронирование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 marL="5715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2400" b="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Подтверждение площадок и </a:t>
            </a:r>
            <a:r>
              <a:rPr lang="ru-RU" sz="2400" b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организаций</a:t>
            </a:r>
            <a:endParaRPr lang="ru-RU" sz="2400" b="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/>
            </a:r>
            <a:br>
              <a:rPr lang="ru-RU" sz="2022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</a:br>
            <a:endParaRPr sz="2022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85"/>
              <a:buNone/>
            </a:pPr>
            <a:endParaRPr sz="1162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002647" y="913636"/>
            <a:ext cx="6572557" cy="54202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473</Words>
  <Application>Microsoft Office PowerPoint</Application>
  <PresentationFormat>Широкоэкранный</PresentationFormat>
  <Paragraphs>199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Calibri</vt:lpstr>
      <vt:lpstr>Arial</vt:lpstr>
      <vt:lpstr>Wingdings</vt:lpstr>
      <vt:lpstr>Courier New</vt:lpstr>
      <vt:lpstr>Montserrat</vt:lpstr>
      <vt:lpstr>Тема Office</vt:lpstr>
      <vt:lpstr>Sigma</vt:lpstr>
      <vt:lpstr>Команда «Sigma»</vt:lpstr>
      <vt:lpstr>Опыт реализации проектов</vt:lpstr>
      <vt:lpstr>Ключевые компетенции</vt:lpstr>
      <vt:lpstr>Презентация PowerPoint</vt:lpstr>
      <vt:lpstr>Решение (Релиз 1.0)</vt:lpstr>
      <vt:lpstr>Решение (Релиз 1.0)</vt:lpstr>
      <vt:lpstr>Решение (Релиз 1.0)</vt:lpstr>
      <vt:lpstr>Решение (Релиз 1.0)</vt:lpstr>
      <vt:lpstr>Решение (Релиз 1.0)</vt:lpstr>
      <vt:lpstr>Презентация PowerPoint</vt:lpstr>
      <vt:lpstr>Архитектура решения</vt:lpstr>
      <vt:lpstr>Презентация PowerPoint</vt:lpstr>
      <vt:lpstr>Безопасность</vt:lpstr>
      <vt:lpstr>Безопасность</vt:lpstr>
      <vt:lpstr>Безопасность</vt:lpstr>
      <vt:lpstr>Презентация PowerPoint</vt:lpstr>
      <vt:lpstr>Ключевые улучшения</vt:lpstr>
      <vt:lpstr>Ключевые улучшения</vt:lpstr>
      <vt:lpstr>Ключевые улучшения</vt:lpstr>
      <vt:lpstr>Ключевые улучшения</vt:lpstr>
      <vt:lpstr>Ключевые улучшения</vt:lpstr>
      <vt:lpstr>Ключевые улучшения</vt:lpstr>
      <vt:lpstr>Преимущества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Sigma</dc:title>
  <dc:creator>Blair</dc:creator>
  <cp:lastModifiedBy>Ирина Блажина</cp:lastModifiedBy>
  <cp:revision>30</cp:revision>
  <dcterms:modified xsi:type="dcterms:W3CDTF">2023-06-25T12:39:34Z</dcterms:modified>
</cp:coreProperties>
</file>